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Amatic SC"/>
      <p:regular r:id="rId43"/>
      <p:bold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AmaticSC-bold.fntdata"/><Relationship Id="rId21" Type="http://schemas.openxmlformats.org/officeDocument/2006/relationships/slide" Target="slides/slide16.xml"/><Relationship Id="rId43" Type="http://schemas.openxmlformats.org/officeDocument/2006/relationships/font" Target="fonts/AmaticSC-regular.fntdata"/><Relationship Id="rId24" Type="http://schemas.openxmlformats.org/officeDocument/2006/relationships/slide" Target="slides/slide19.xml"/><Relationship Id="rId46" Type="http://schemas.openxmlformats.org/officeDocument/2006/relationships/font" Target="fonts/Oswald-bold.fntdata"/><Relationship Id="rId23" Type="http://schemas.openxmlformats.org/officeDocument/2006/relationships/slide" Target="slides/slide18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all for coming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are going to be talking about Slackbots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how we can make them able to understand human conversation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78ea707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78ea707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examples of what a user might type into slack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we are making a slackbot for other we want to lock it down to @mentions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to prevent the bot answering when not directly pinged.</a:t>
            </a:r>
            <a:br>
              <a:rPr lang="en"/>
            </a:br>
            <a:br>
              <a:rPr lang="en"/>
            </a:br>
            <a:r>
              <a:rPr lang="en"/>
              <a:t>What does this really look like?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78ea707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78ea707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we will see as the message text from Slack.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about the problem the first thing we can do it remove the mention to the bot.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78ea707f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78ea707f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@mention has been removed</a:t>
            </a:r>
            <a:br>
              <a:rPr lang="en"/>
            </a:br>
            <a:br>
              <a:rPr lang="en"/>
            </a:br>
            <a:r>
              <a:rPr lang="en"/>
              <a:t>What next?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78ea707f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78ea707f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lines of text are to big to process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chop them up into smaller pieces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do this?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8ea707f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8ea707f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a Tokenizer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processes that break up string into arrays of tokens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different Tokenizers exist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Word (which we will be using)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Character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Sentence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Punctuation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Pattern (Regex)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8ea707f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78ea707f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are going to apply the word Tokenizer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78ea707f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78ea707f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have applied the Tokenizer and have our array of tokens.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next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these words have various versions or inflexions (example: appears, appearing, appeared)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reduce these variations to work with a smaller dataset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Reducing the variations could lower the correctness of the solution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reduce these variations?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8ea707f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8ea707f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enters a Stemmer</a:t>
            </a:r>
            <a:br>
              <a:rPr lang="en"/>
            </a:br>
            <a:br>
              <a:rPr lang="en"/>
            </a:br>
            <a:r>
              <a:rPr lang="en"/>
              <a:t>These processes  bring a word closer to it's normalized root word known as a lemma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way to do this is to remove the common morphological and inflexional prefixes and suffixes.</a:t>
            </a:r>
            <a:br>
              <a:rPr lang="en"/>
            </a:br>
            <a:br>
              <a:rPr lang="en"/>
            </a:br>
            <a:r>
              <a:rPr lang="en"/>
              <a:t>Porter / Lancaster Stemmers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8ea707f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8ea707f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be dragons</a:t>
            </a:r>
            <a:br>
              <a:rPr lang="en"/>
            </a:br>
            <a:br>
              <a:rPr lang="en"/>
            </a:br>
            <a:r>
              <a:rPr lang="en"/>
              <a:t>These simple algorithms however can be prone to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Due to simplifying words to root word that is different than the root in the language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8ea707f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78ea707f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 be using the Porter Stemmer algorithm which is one of the simpler algorithms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78ea707f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78ea707f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let me introduce myself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 — Chris Marfia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am I — Senior Consultant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— Daugherty Business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am I talking — Because I build Slackbots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did I start — over 2 years 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about 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dive into a fairy tale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8ea707f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8ea707f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lets stem these words using the Porter Stemmer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78ea707f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78ea707f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have applied the Stemmer we can see some of the words have changed.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But, can we do more?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words here do not hold much contextual meaning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 remove them.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8ea707f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78ea707f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much nicer list to process.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of word variations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But...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78ea707f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78ea707f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to ask, is there something else out there that can do this for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mean is there something already created that will cover the majority of our use case and provide the same or more functionality?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78ea707f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78ea707f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other 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provide you the probability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original sentences match a predefined something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78ea707f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78ea707f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classifier does everything we talked about so far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specifically the library we are doing also preprocesses text in our classifiers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different Classifiers (examples Naive Bayes &amp; Logistic Regression)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78ea707f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78ea707f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widely used statistical model, that models the probability output based on it's input.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Classifiers need to be trained with a data set prior to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trained, we can provide the classifier with our original input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it will return probability that the original text is classified matching one of training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will be a number between 0 and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78ea707f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78ea707f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are working with a numeric </a:t>
            </a:r>
            <a:r>
              <a:rPr lang="en"/>
              <a:t>probability</a:t>
            </a:r>
            <a:r>
              <a:rPr lang="en"/>
              <a:t> we need to define a Threshold.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 we are are looking for classifications with a 95% or higher probability of being correct.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Thresholds are something that you will need to play with and will change based on your training set.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78ea707f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78ea707f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Classifiers require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need data ahead of time for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your classifications depend on the amount of training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Won’t be able to handle every case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 might have to be sorted or transformed before added to the classifier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78ea707f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78ea707f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NodeJS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Chosen because the majority of the team is the space at Bayer I work use Node.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original Slackbot was built to be extended by any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Packags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9f6dbe30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9f6dbe30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Once upon a time</a:t>
            </a:r>
            <a:endParaRPr sz="1050">
              <a:solidFill>
                <a:srgbClr val="172B4D"/>
              </a:solidFill>
              <a:highlight>
                <a:srgbClr val="F4F5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685800" marR="76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There was a team</a:t>
            </a:r>
            <a:endParaRPr sz="1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Oddly enough it looks like everyone on that team is here in this room now.</a:t>
            </a:r>
            <a:endParaRPr sz="1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We are that team, and today we are going build something together</a:t>
            </a:r>
            <a:endParaRPr sz="1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We were solely responsible for maintaining a large knowledge base</a:t>
            </a:r>
            <a:endParaRPr sz="1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The knowledge base classifies and characterizes different entities</a:t>
            </a:r>
            <a:endParaRPr sz="1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6858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We want to share this knowledge base with the world</a:t>
            </a:r>
            <a:endParaRPr sz="10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78ea707f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78ea707f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through the codebase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- index.js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- config.js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- classifer.js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- process-message.js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- dao/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- pokemon.js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- data/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TODO’s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78ea707f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78ea707f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We wanted to build a Slackbot that can provide the name of a pokemon based on a description or characteristics.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There is a lot of pre-processing you can do to text to make it easier to work with.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Tokenization is the act of separating text into an array of tokens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Stemming converts words into their normalized root word, which reduces the total possible number of words used in your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Classifiers can take that a step further and provide a the probability that an input text matches text from our pre-defined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This all can be done in a language most of us are already familar with, which is 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78ea707f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78ea707f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78ea707f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78ea707f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everyone for coming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f6dbe3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f6dbe3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" sz="10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So we are going to create a Slackbot to do so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78ea70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78ea70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entities are Pokemon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8ea707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78ea707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goal?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 slackbot that will allow anyone to ask for the name of a Pokemon based on a description or many characteristics.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78ea707f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78ea707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We don't know how are users are going to ask for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We don't want to build logic around every Pokemon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We need to process raw text from Slack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We want to be able to add new Pokemon or our knowledge base without much 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We want to make an MVP quickly, and cover edge cases as they arrive.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78ea707f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78ea707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hard problem to solve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it from a different view might help, clear the clouds.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78ea707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78ea707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user’s point of view to be more </a:t>
            </a:r>
            <a:r>
              <a:rPr lang="en"/>
              <a:t>precise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Relationship Id="rId4" Type="http://schemas.openxmlformats.org/officeDocument/2006/relationships/hyperlink" Target="https://github.com/cmarfia/slackbots-from-commands-to-conversation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17025" y="454600"/>
            <a:ext cx="8027100" cy="831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1116750" y="454600"/>
            <a:ext cx="8027100" cy="83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Slackbots — from commands to conversations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/>
        </p:nvSpPr>
        <p:spPr>
          <a:xfrm>
            <a:off x="1530600" y="1014450"/>
            <a:ext cx="7613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@Slackedex Who is the pokemon that appears before a natural disaster?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@Slackedex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What is the name of the baby electric mouse Pokemon?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@Slackedex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Who are the legendary bird Pokemon?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3" name="Google Shape;103;p22"/>
          <p:cNvSpPr txBox="1"/>
          <p:nvPr/>
        </p:nvSpPr>
        <p:spPr>
          <a:xfrm>
            <a:off x="457200" y="62125"/>
            <a:ext cx="5472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Examples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/>
        </p:nvSpPr>
        <p:spPr>
          <a:xfrm>
            <a:off x="1530600" y="1014450"/>
            <a:ext cx="7613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&lt;@U024BE7LH&gt;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Who is the pokemon that appears before a natural disaster?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&lt;@U024BE7LH&gt;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What is the name of the baby electric mouse Pokemon?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&lt;@U024BE7LH&gt;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Who are the legendary bird Pokemon?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457200" y="62125"/>
            <a:ext cx="5472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Examples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/>
        </p:nvSpPr>
        <p:spPr>
          <a:xfrm>
            <a:off x="1530600" y="1014450"/>
            <a:ext cx="7613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Who is the pokemon that appears before a natural disaster?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What is the name of the baby electric mouse Pokemon?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Who are the legendary bird Pokemon?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457200" y="62125"/>
            <a:ext cx="5472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Examples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/>
        </p:nvSpPr>
        <p:spPr>
          <a:xfrm>
            <a:off x="-138400" y="3796150"/>
            <a:ext cx="91440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Tokenizer</a:t>
            </a:r>
            <a:endParaRPr b="1" sz="6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/>
        </p:nvSpPr>
        <p:spPr>
          <a:xfrm>
            <a:off x="1530600" y="1014450"/>
            <a:ext cx="7613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Who is the pokemon that appears before a natural disaster?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What is the name of the baby electric mouse Pokemon?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Who are the legendary bird Pokemon?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457200" y="62125"/>
            <a:ext cx="5472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Examples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/>
        </p:nvSpPr>
        <p:spPr>
          <a:xfrm>
            <a:off x="1530600" y="1014450"/>
            <a:ext cx="7613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</a:t>
            </a:r>
            <a:r>
              <a:rPr b="1" lang="en" sz="2600">
                <a:solidFill>
                  <a:srgbClr val="EFEFEF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'Who', 'is', 'the', 'pokemon', 'that', 'appears', 'before',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  'a', 'natural', 'disaster'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'What', 'is', 'the', 'name', 'of', 'the', 'baby', 'electric',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  'mouse', 'Pokemon'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'Who', 'are', 'the', 'legendary', 'bird', 'Pokemon'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457200" y="62125"/>
            <a:ext cx="5472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Examples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347050" y="213600"/>
            <a:ext cx="46275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Stemmer</a:t>
            </a:r>
            <a:endParaRPr b="1" sz="6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/>
        </p:nvSpPr>
        <p:spPr>
          <a:xfrm>
            <a:off x="3794375" y="0"/>
            <a:ext cx="53499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Lazy / Laziness = Lazi</a:t>
            </a:r>
            <a:endParaRPr b="1" sz="6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 rot="-130416">
            <a:off x="2518460" y="1303712"/>
            <a:ext cx="1708529" cy="10843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74E13"/>
                </a:solidFill>
                <a:latin typeface="Amatic SC"/>
                <a:ea typeface="Amatic SC"/>
                <a:cs typeface="Amatic SC"/>
                <a:sym typeface="Amatic SC"/>
              </a:rPr>
              <a:t>Who</a:t>
            </a:r>
            <a:endParaRPr b="1" sz="2400">
              <a:solidFill>
                <a:srgbClr val="274E1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Chris Marfia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" name="Google Shape;61;p14"/>
          <p:cNvSpPr txBox="1"/>
          <p:nvPr/>
        </p:nvSpPr>
        <p:spPr>
          <a:xfrm rot="-130287">
            <a:off x="4591502" y="1303712"/>
            <a:ext cx="2501997" cy="10843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What</a:t>
            </a:r>
            <a:endParaRPr b="1" sz="24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Senior Consultant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2" name="Google Shape;62;p14"/>
          <p:cNvSpPr txBox="1"/>
          <p:nvPr/>
        </p:nvSpPr>
        <p:spPr>
          <a:xfrm rot="-130641">
            <a:off x="2518291" y="3348438"/>
            <a:ext cx="2171468" cy="10843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51C75"/>
                </a:solidFill>
                <a:latin typeface="Amatic SC"/>
                <a:ea typeface="Amatic SC"/>
                <a:cs typeface="Amatic SC"/>
                <a:sym typeface="Amatic SC"/>
              </a:rPr>
              <a:t>Why</a:t>
            </a:r>
            <a:endParaRPr b="1" sz="2400">
              <a:solidFill>
                <a:srgbClr val="351C75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I Build slackbots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3" name="Google Shape;63;p14"/>
          <p:cNvSpPr txBox="1"/>
          <p:nvPr/>
        </p:nvSpPr>
        <p:spPr>
          <a:xfrm rot="-130416">
            <a:off x="4729160" y="3235362"/>
            <a:ext cx="1708529" cy="10843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741B47"/>
                </a:solidFill>
                <a:latin typeface="Amatic SC"/>
                <a:ea typeface="Amatic SC"/>
                <a:cs typeface="Amatic SC"/>
                <a:sym typeface="Amatic SC"/>
              </a:rPr>
              <a:t>When</a:t>
            </a:r>
            <a:endParaRPr b="1" sz="2400">
              <a:solidFill>
                <a:srgbClr val="741B4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+2 years ago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4" name="Google Shape;64;p14"/>
          <p:cNvSpPr txBox="1"/>
          <p:nvPr/>
        </p:nvSpPr>
        <p:spPr>
          <a:xfrm rot="-130320">
            <a:off x="2516190" y="2266141"/>
            <a:ext cx="4274471" cy="10174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00"/>
                </a:solidFill>
                <a:latin typeface="Amatic SC"/>
                <a:ea typeface="Amatic SC"/>
                <a:cs typeface="Amatic SC"/>
                <a:sym typeface="Amatic SC"/>
              </a:rPr>
              <a:t>Where</a:t>
            </a:r>
            <a:endParaRPr b="1" sz="2400">
              <a:solidFill>
                <a:srgbClr val="99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matic SC"/>
                <a:ea typeface="Amatic SC"/>
                <a:cs typeface="Amatic SC"/>
                <a:sym typeface="Amatic SC"/>
              </a:rPr>
              <a:t>Daugherty Business Solutions</a:t>
            </a:r>
            <a:endParaRPr b="1" sz="32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/>
        </p:nvSpPr>
        <p:spPr>
          <a:xfrm>
            <a:off x="1530600" y="1014450"/>
            <a:ext cx="7613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'Who', 'is', 'the', 'pokemon', 'that', 'appears', 'before',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  'a', 'natural', 'disaster'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'What', 'is', 'the', 'name', 'of', 'the', 'baby', 'electric',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  'mouse', 'Pokemon'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'Who', 'are', 'the', 'legendary', 'bird', 'Pokemon'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6" name="Google Shape;156;p32"/>
          <p:cNvSpPr txBox="1"/>
          <p:nvPr/>
        </p:nvSpPr>
        <p:spPr>
          <a:xfrm>
            <a:off x="457200" y="62125"/>
            <a:ext cx="5472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Examples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/>
        </p:nvSpPr>
        <p:spPr>
          <a:xfrm>
            <a:off x="1530600" y="1014450"/>
            <a:ext cx="7613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'Who', 'is', 'the', 'pokemon', 'that', 'appear', 'befor',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  'a', 'natur', 'disast'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'What', 'is', 'the', 'name', 'of', 'the', 'babi', 'electr',</a:t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  'mous', 'Pokemon'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'Who', 'ar', 'the', 'legendari', 'bird', 'Pokemon'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2" name="Google Shape;162;p33"/>
          <p:cNvSpPr txBox="1"/>
          <p:nvPr/>
        </p:nvSpPr>
        <p:spPr>
          <a:xfrm>
            <a:off x="457200" y="62125"/>
            <a:ext cx="5472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Examples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/>
        </p:nvSpPr>
        <p:spPr>
          <a:xfrm>
            <a:off x="1530600" y="1014450"/>
            <a:ext cx="76134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'pokemon', 'appear', 'natur', 'disast'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'name',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'babi', 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'electr', 'mous', 'Pokemon'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[</a:t>
            </a:r>
            <a:r>
              <a:rPr b="1" lang="en" sz="2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'legendari', 'bird', 'Pokemon' </a:t>
            </a:r>
            <a:r>
              <a:rPr b="1" lang="en" sz="2600">
                <a:solidFill>
                  <a:srgbClr val="B7B7B7"/>
                </a:solidFill>
                <a:latin typeface="Amatic SC"/>
                <a:ea typeface="Amatic SC"/>
                <a:cs typeface="Amatic SC"/>
                <a:sym typeface="Amatic SC"/>
              </a:rPr>
              <a:t>]</a:t>
            </a:r>
            <a:endParaRPr b="1" sz="2600">
              <a:solidFill>
                <a:srgbClr val="B7B7B7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8" name="Google Shape;168;p34"/>
          <p:cNvSpPr txBox="1"/>
          <p:nvPr/>
        </p:nvSpPr>
        <p:spPr>
          <a:xfrm>
            <a:off x="457200" y="62125"/>
            <a:ext cx="5472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Examples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/>
        </p:nvSpPr>
        <p:spPr>
          <a:xfrm>
            <a:off x="160175" y="124575"/>
            <a:ext cx="89166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Classifier</a:t>
            </a:r>
            <a:endParaRPr b="1" sz="6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/>
        </p:nvSpPr>
        <p:spPr>
          <a:xfrm>
            <a:off x="92650" y="0"/>
            <a:ext cx="23817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Drawbacks</a:t>
            </a:r>
            <a:endParaRPr b="1" sz="6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/>
        </p:nvSpPr>
        <p:spPr>
          <a:xfrm>
            <a:off x="1714475" y="222325"/>
            <a:ext cx="32343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How?</a:t>
            </a:r>
            <a:endParaRPr b="1" sz="2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0" name="Google Shape;200;p41"/>
          <p:cNvSpPr txBox="1"/>
          <p:nvPr/>
        </p:nvSpPr>
        <p:spPr>
          <a:xfrm>
            <a:off x="2187150" y="852625"/>
            <a:ext cx="5134200" cy="23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NodeJS</a:t>
            </a:r>
            <a:r>
              <a:rPr b="1" lang="en" sz="2600">
                <a:solidFill>
                  <a:srgbClr val="CC0000"/>
                </a:solidFill>
                <a:latin typeface="Amatic SC"/>
                <a:ea typeface="Amatic SC"/>
                <a:cs typeface="Amatic SC"/>
                <a:sym typeface="Amatic SC"/>
              </a:rPr>
              <a:t> (version 10.x.x +)</a:t>
            </a:r>
            <a:endParaRPr b="1" sz="2600">
              <a:solidFill>
                <a:srgbClr val="CC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NPM Packages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matic SC"/>
              <a:buChar char="-"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@slack/rtm-api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matic SC"/>
              <a:buChar char="-"/>
            </a:pPr>
            <a:r>
              <a:rPr b="1" lang="en" sz="2600">
                <a:latin typeface="Amatic SC"/>
                <a:ea typeface="Amatic SC"/>
                <a:cs typeface="Amatic SC"/>
                <a:sym typeface="Amatic SC"/>
              </a:rPr>
              <a:t>@slack/web-api</a:t>
            </a:r>
            <a:endParaRPr b="1" sz="2600">
              <a:latin typeface="Amatic SC"/>
              <a:ea typeface="Amatic SC"/>
              <a:cs typeface="Amatic SC"/>
              <a:sym typeface="Amatic SC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Amatic SC"/>
              <a:buChar char="-"/>
            </a:pPr>
            <a:r>
              <a:rPr b="1" lang="en" sz="2600">
                <a:solidFill>
                  <a:srgbClr val="38761D"/>
                </a:solidFill>
                <a:latin typeface="Amatic SC"/>
                <a:ea typeface="Amatic SC"/>
                <a:cs typeface="Amatic SC"/>
                <a:sym typeface="Amatic SC"/>
              </a:rPr>
              <a:t>natural</a:t>
            </a:r>
            <a:endParaRPr b="1" sz="2600">
              <a:solidFill>
                <a:srgbClr val="38761D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01" name="Google Shape;2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294" y="2859825"/>
            <a:ext cx="2040300" cy="11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/>
        </p:nvSpPr>
        <p:spPr>
          <a:xfrm>
            <a:off x="238350" y="2066700"/>
            <a:ext cx="39666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Coding Time</a:t>
            </a:r>
            <a:endParaRPr b="1" sz="6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7" name="Google Shape;207;p42"/>
          <p:cNvSpPr/>
          <p:nvPr/>
        </p:nvSpPr>
        <p:spPr>
          <a:xfrm>
            <a:off x="1116900" y="4077625"/>
            <a:ext cx="8027100" cy="8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2"/>
          <p:cNvSpPr txBox="1"/>
          <p:nvPr/>
        </p:nvSpPr>
        <p:spPr>
          <a:xfrm>
            <a:off x="1116900" y="4077625"/>
            <a:ext cx="780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  <a:hlinkClick r:id="rId4"/>
              </a:rPr>
              <a:t>github.com/cmarfia/slackbots-from-commands-to-conversations</a:t>
            </a:r>
            <a:endParaRPr b="1" sz="30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/>
        </p:nvSpPr>
        <p:spPr>
          <a:xfrm>
            <a:off x="3113925" y="1241850"/>
            <a:ext cx="22428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to summarize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4" name="Google Shape;214;p43"/>
          <p:cNvSpPr/>
          <p:nvPr/>
        </p:nvSpPr>
        <p:spPr>
          <a:xfrm>
            <a:off x="2974900" y="1701462"/>
            <a:ext cx="1751550" cy="108800"/>
          </a:xfrm>
          <a:custGeom>
            <a:rect b="b" l="l" r="r" t="t"/>
            <a:pathLst>
              <a:path extrusionOk="0" h="4352" w="70062">
                <a:moveTo>
                  <a:pt x="0" y="1263"/>
                </a:moveTo>
                <a:cubicBezTo>
                  <a:pt x="4235" y="-146"/>
                  <a:pt x="8881" y="2376"/>
                  <a:pt x="13345" y="2376"/>
                </a:cubicBezTo>
                <a:cubicBezTo>
                  <a:pt x="17004" y="2376"/>
                  <a:pt x="20486" y="-451"/>
                  <a:pt x="24095" y="151"/>
                </a:cubicBezTo>
                <a:cubicBezTo>
                  <a:pt x="27536" y="725"/>
                  <a:pt x="30280" y="4723"/>
                  <a:pt x="33734" y="4229"/>
                </a:cubicBezTo>
                <a:cubicBezTo>
                  <a:pt x="38006" y="3618"/>
                  <a:pt x="42080" y="553"/>
                  <a:pt x="46337" y="1263"/>
                </a:cubicBezTo>
                <a:cubicBezTo>
                  <a:pt x="49471" y="1786"/>
                  <a:pt x="52490" y="4112"/>
                  <a:pt x="55605" y="3488"/>
                </a:cubicBezTo>
                <a:cubicBezTo>
                  <a:pt x="60355" y="2537"/>
                  <a:pt x="65730" y="-164"/>
                  <a:pt x="70062" y="2005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Google Shape;215;p43"/>
          <p:cNvSpPr txBox="1"/>
          <p:nvPr/>
        </p:nvSpPr>
        <p:spPr>
          <a:xfrm>
            <a:off x="3021225" y="1927650"/>
            <a:ext cx="17052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@Slackedex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PreProcessing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Tokenizers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Stemmers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matic SC"/>
                <a:ea typeface="Amatic SC"/>
                <a:cs typeface="Amatic SC"/>
                <a:sym typeface="Amatic SC"/>
              </a:rPr>
              <a:t>Classifiers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 rot="899189">
            <a:off x="3578526" y="2964233"/>
            <a:ext cx="4966527" cy="651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Create the Slackbot Pokedex</a:t>
            </a:r>
            <a:endParaRPr b="1" sz="32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2" name="Google Shape;82;p18"/>
          <p:cNvSpPr txBox="1"/>
          <p:nvPr/>
        </p:nvSpPr>
        <p:spPr>
          <a:xfrm rot="959257">
            <a:off x="3580649" y="3259494"/>
            <a:ext cx="1677379" cy="73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@Slackedex</a:t>
            </a:r>
            <a:endParaRPr b="1" sz="32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562875" y="195775"/>
            <a:ext cx="5472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Road Blocks</a:t>
            </a:r>
            <a:endParaRPr b="1" sz="48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651850" y="943285"/>
            <a:ext cx="2046725" cy="128625"/>
          </a:xfrm>
          <a:custGeom>
            <a:rect b="b" l="l" r="r" t="t"/>
            <a:pathLst>
              <a:path extrusionOk="0" h="5145" w="81869">
                <a:moveTo>
                  <a:pt x="0" y="3365"/>
                </a:moveTo>
                <a:cubicBezTo>
                  <a:pt x="26925" y="-1122"/>
                  <a:pt x="55388" y="-1475"/>
                  <a:pt x="81869" y="5145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Google Shape;89;p19"/>
          <p:cNvSpPr txBox="1"/>
          <p:nvPr/>
        </p:nvSpPr>
        <p:spPr>
          <a:xfrm>
            <a:off x="562875" y="1325925"/>
            <a:ext cx="7926300" cy="3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matic SC"/>
              <a:buChar char="-"/>
            </a:pPr>
            <a:r>
              <a:rPr b="1" lang="en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Users… ugh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matic SC"/>
              <a:buChar char="-"/>
            </a:pPr>
            <a:r>
              <a:rPr b="1" lang="en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# of Pokemon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matic SC"/>
              <a:buChar char="-"/>
            </a:pPr>
            <a:r>
              <a:rPr b="1" lang="en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Text Processing?!?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matic SC"/>
              <a:buChar char="-"/>
            </a:pPr>
            <a:r>
              <a:rPr b="1" lang="en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Handle updates?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matic SC"/>
              <a:buChar char="-"/>
            </a:pPr>
            <a:r>
              <a:rPr b="1" lang="en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MVP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matic SC"/>
              <a:buChar char="-"/>
            </a:pPr>
            <a:r>
              <a:rPr b="1" lang="en" sz="36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Time</a:t>
            </a:r>
            <a:endParaRPr b="1" sz="360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